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1"/>
            <a:ext cx="8686800" cy="5333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Online marketing in Indian Environment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838200"/>
            <a:ext cx="8382000" cy="5562600"/>
          </a:xfrm>
        </p:spPr>
        <p:txBody>
          <a:bodyPr>
            <a:normAutofit fontScale="92500"/>
          </a:bodyPr>
          <a:lstStyle/>
          <a:p>
            <a:pPr algn="just"/>
            <a:r>
              <a:rPr lang="en-US" b="1" dirty="0" smtClean="0"/>
              <a:t>Scope</a:t>
            </a:r>
          </a:p>
          <a:p>
            <a:pPr algn="l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The number of mobile subscribers in India jumped from 261 million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in 2007-2008 to 910 million in 2013-2014.</a:t>
            </a:r>
          </a:p>
          <a:p>
            <a:pPr algn="l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 Along with telephony, internet penetration is soaring in rural and urban India. </a:t>
            </a:r>
          </a:p>
          <a:p>
            <a:pPr algn="l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Moreover, the number of rural internet users is growing by 58% annually.</a:t>
            </a:r>
          </a:p>
          <a:p>
            <a:pPr algn="l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Increases in the number of smart phones and 3G subscriptions are further driving this growth.</a:t>
            </a:r>
          </a:p>
          <a:p>
            <a:pPr algn="l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 Similarly, the number of 3G subscribers could expand at of 84%—from 23 million to 266 million—during the same period.</a:t>
            </a:r>
          </a:p>
          <a:p>
            <a:pPr algn="l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The </a:t>
            </a:r>
            <a:r>
              <a:rPr lang="en-US" sz="2000" dirty="0" err="1" smtClean="0">
                <a:solidFill>
                  <a:schemeClr val="tx1"/>
                </a:solidFill>
                <a:latin typeface="Book Antiqua" pitchFamily="18" charset="0"/>
              </a:rPr>
              <a:t>eCommerce</a:t>
            </a: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 industry in India may currently be behind its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counterparts in a number of developed countries and even some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emerging markets.</a:t>
            </a:r>
          </a:p>
          <a:p>
            <a:pPr algn="l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 However, with India’s GDP growth pegged at 6.4% by the International Monetary Fund and the World Bank, it is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expected to grow rapidly</a:t>
            </a:r>
            <a:endParaRPr lang="en-US" sz="2000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Book Antiqua" pitchFamily="18" charset="0"/>
              </a:rPr>
              <a:t>Industry on an upturn</a:t>
            </a:r>
            <a:endParaRPr lang="en-US" sz="3600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915400" cy="5943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eCommerce</a:t>
            </a:r>
            <a:r>
              <a:rPr lang="en-US" dirty="0" smtClean="0"/>
              <a:t> or electronic commerce, deals with the buying and selling of goods and services, or the transmitting of funds or data, over an electronic platform, mainly the internet.</a:t>
            </a:r>
          </a:p>
          <a:p>
            <a:r>
              <a:rPr lang="en-US" dirty="0" err="1" smtClean="0"/>
              <a:t>eCommerce</a:t>
            </a:r>
            <a:r>
              <a:rPr lang="en-US" dirty="0" smtClean="0"/>
              <a:t> processes are conducted using applications, such as email, fax, online catalogues and shopping carts, electronic data interchange</a:t>
            </a:r>
          </a:p>
          <a:p>
            <a:r>
              <a:rPr lang="en-US" dirty="0" smtClean="0"/>
              <a:t>(EDI), file transfer protocol and web services and e-newsletters to subscribers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68580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accent6"/>
                </a:solidFill>
                <a:latin typeface="Book Antiqua" pitchFamily="18" charset="0"/>
              </a:rPr>
              <a:t>eTravel</a:t>
            </a:r>
            <a:r>
              <a:rPr lang="en-US" sz="3200" dirty="0" smtClean="0">
                <a:solidFill>
                  <a:schemeClr val="accent6"/>
                </a:solidFill>
                <a:latin typeface="Book Antiqua" pitchFamily="18" charset="0"/>
              </a:rPr>
              <a:t> </a:t>
            </a:r>
            <a:r>
              <a:rPr lang="en-US" sz="3200" dirty="0" smtClean="0">
                <a:solidFill>
                  <a:srgbClr val="00B0F0"/>
                </a:solidFill>
                <a:latin typeface="Book Antiqua" pitchFamily="18" charset="0"/>
              </a:rPr>
              <a:t>&amp; </a:t>
            </a:r>
            <a:r>
              <a:rPr lang="en-US" sz="3200" dirty="0" err="1" smtClean="0">
                <a:solidFill>
                  <a:srgbClr val="00B0F0"/>
                </a:solidFill>
                <a:latin typeface="Book Antiqua" pitchFamily="18" charset="0"/>
              </a:rPr>
              <a:t>eTail</a:t>
            </a:r>
            <a:endParaRPr lang="en-US" sz="3200" dirty="0">
              <a:solidFill>
                <a:srgbClr val="00B0F0"/>
              </a:solidFill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305800" cy="54403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dirty="0" err="1" smtClean="0">
                <a:latin typeface="Book Antiqua" pitchFamily="18" charset="0"/>
              </a:rPr>
              <a:t>eTravel</a:t>
            </a:r>
            <a:r>
              <a:rPr lang="en-US" sz="2400" dirty="0" smtClean="0">
                <a:latin typeface="Book Antiqua" pitchFamily="18" charset="0"/>
              </a:rPr>
              <a:t> is the most popular form of </a:t>
            </a:r>
            <a:r>
              <a:rPr lang="en-US" sz="2400" dirty="0" err="1" smtClean="0">
                <a:latin typeface="Book Antiqua" pitchFamily="18" charset="0"/>
              </a:rPr>
              <a:t>eCommerce</a:t>
            </a:r>
            <a:r>
              <a:rPr lang="en-US" sz="2400" dirty="0" smtClean="0">
                <a:latin typeface="Book Antiqua" pitchFamily="18" charset="0"/>
              </a:rPr>
              <a:t>, followed by </a:t>
            </a:r>
            <a:r>
              <a:rPr lang="en-US" sz="2400" dirty="0" err="1" smtClean="0">
                <a:latin typeface="Book Antiqua" pitchFamily="18" charset="0"/>
              </a:rPr>
              <a:t>eTail</a:t>
            </a:r>
            <a:r>
              <a:rPr lang="en-US" sz="2400" dirty="0" smtClean="0">
                <a:latin typeface="Book Antiqua" pitchFamily="18" charset="0"/>
              </a:rPr>
              <a:t> which essentially means selling of retail goods on the internet conducted by the B2C category</a:t>
            </a:r>
          </a:p>
          <a:p>
            <a:pPr>
              <a:buNone/>
            </a:pPr>
            <a:r>
              <a:rPr lang="en-US" sz="2400" i="1" dirty="0" err="1" smtClean="0">
                <a:solidFill>
                  <a:srgbClr val="7030A0"/>
                </a:solidFill>
              </a:rPr>
              <a:t>eCommerce</a:t>
            </a:r>
            <a:r>
              <a:rPr lang="en-US" sz="2400" i="1" dirty="0" smtClean="0">
                <a:solidFill>
                  <a:srgbClr val="7030A0"/>
                </a:solidFill>
              </a:rPr>
              <a:t> ecosystem</a:t>
            </a:r>
          </a:p>
          <a:p>
            <a:pPr>
              <a:buNone/>
            </a:pPr>
            <a:r>
              <a:rPr lang="en-US" sz="2400" dirty="0" smtClean="0"/>
              <a:t>1.	</a:t>
            </a:r>
            <a:r>
              <a:rPr lang="en-US" sz="2400" dirty="0" smtClean="0">
                <a:solidFill>
                  <a:schemeClr val="accent2"/>
                </a:solidFill>
              </a:rPr>
              <a:t>Online travel, ticketing, etc.</a:t>
            </a:r>
          </a:p>
          <a:p>
            <a:pPr>
              <a:buNone/>
            </a:pPr>
            <a:r>
              <a:rPr lang="en-US" sz="2400" dirty="0" smtClean="0"/>
              <a:t>	Ticketing for air, rail, bus, movies, events</a:t>
            </a:r>
          </a:p>
          <a:p>
            <a:pPr>
              <a:buNone/>
            </a:pPr>
            <a:r>
              <a:rPr lang="en-US" sz="2400" dirty="0" smtClean="0"/>
              <a:t>2.	</a:t>
            </a:r>
            <a:r>
              <a:rPr lang="en-US" sz="2400" dirty="0" smtClean="0">
                <a:solidFill>
                  <a:srgbClr val="0070C0"/>
                </a:solidFill>
              </a:rPr>
              <a:t>Online retail</a:t>
            </a:r>
          </a:p>
          <a:p>
            <a:pPr>
              <a:buNone/>
            </a:pPr>
            <a:r>
              <a:rPr lang="en-US" sz="2400" dirty="0" smtClean="0"/>
              <a:t>	Retail products sold through online route</a:t>
            </a:r>
          </a:p>
          <a:p>
            <a:pPr>
              <a:buNone/>
            </a:pPr>
            <a:r>
              <a:rPr lang="en-US" sz="2400" dirty="0" smtClean="0"/>
              <a:t>3	</a:t>
            </a:r>
            <a:r>
              <a:rPr lang="en-US" sz="2400" dirty="0" smtClean="0">
                <a:solidFill>
                  <a:srgbClr val="FF0000"/>
                </a:solidFill>
              </a:rPr>
              <a:t>Online marketplace</a:t>
            </a:r>
          </a:p>
          <a:p>
            <a:pPr>
              <a:buNone/>
            </a:pPr>
            <a:r>
              <a:rPr lang="en-US" sz="2400" dirty="0" smtClean="0"/>
              <a:t>	Platform where sellers and buyers transact online</a:t>
            </a:r>
          </a:p>
          <a:p>
            <a:pPr>
              <a:buNone/>
            </a:pPr>
            <a:r>
              <a:rPr lang="en-US" sz="2400" dirty="0" smtClean="0"/>
              <a:t>4.	</a:t>
            </a:r>
            <a:r>
              <a:rPr lang="en-US" sz="2400" dirty="0" smtClean="0">
                <a:solidFill>
                  <a:srgbClr val="C00000"/>
                </a:solidFill>
              </a:rPr>
              <a:t>Online deals</a:t>
            </a:r>
          </a:p>
          <a:p>
            <a:pPr>
              <a:buNone/>
            </a:pPr>
            <a:r>
              <a:rPr lang="en-US" sz="2400" dirty="0" smtClean="0"/>
              <a:t>	Deals purchased online, redemption may or may not happen online</a:t>
            </a:r>
          </a:p>
          <a:p>
            <a:pPr>
              <a:buNone/>
            </a:pPr>
            <a:r>
              <a:rPr lang="en-US" sz="2400" dirty="0" smtClean="0"/>
              <a:t>5.	</a:t>
            </a:r>
            <a:r>
              <a:rPr lang="en-US" sz="2400" dirty="0" smtClean="0">
                <a:solidFill>
                  <a:srgbClr val="7030A0"/>
                </a:solidFill>
              </a:rPr>
              <a:t>Online portals classified</a:t>
            </a:r>
          </a:p>
          <a:p>
            <a:pPr>
              <a:buNone/>
            </a:pPr>
            <a:r>
              <a:rPr lang="en-US" sz="2400" dirty="0" smtClean="0"/>
              <a:t>	Includes car, job, property and matrimonial portals</a:t>
            </a:r>
          </a:p>
          <a:p>
            <a:pPr>
              <a:buNone/>
            </a:pPr>
            <a:endParaRPr lang="en-US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52400"/>
            <a:ext cx="6477000" cy="53340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Book Antiqua" pitchFamily="18" charset="0"/>
              </a:rPr>
              <a:t>Factors that fuel growth</a:t>
            </a:r>
            <a:endParaRPr lang="en-US" sz="3200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305800" cy="54403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An analysis of the demographic profile of internet users further testifies that </a:t>
            </a:r>
            <a:r>
              <a:rPr lang="en-US" dirty="0" err="1" smtClean="0">
                <a:latin typeface="BrowalliaUPC" pitchFamily="34" charset="-34"/>
                <a:cs typeface="BrowalliaUPC" pitchFamily="34" charset="-34"/>
              </a:rPr>
              <a:t>eCommerce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 will rise rapidly in India in coming years. </a:t>
            </a:r>
          </a:p>
          <a:p>
            <a:pPr algn="just">
              <a:buNone/>
            </a:pP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1</a:t>
            </a:r>
            <a:r>
              <a:rPr lang="en-US" dirty="0" smtClean="0">
                <a:solidFill>
                  <a:schemeClr val="tx2"/>
                </a:solidFill>
                <a:latin typeface="BrowalliaUPC" pitchFamily="34" charset="-34"/>
                <a:cs typeface="BrowalliaUPC" pitchFamily="34" charset="-34"/>
              </a:rPr>
              <a:t>.  Around 75% of Indian internet users are in the age group of 15 to 34 years. This category shops more than the remaining population.</a:t>
            </a:r>
          </a:p>
          <a:p>
            <a:pPr marL="514350" indent="-514350">
              <a:buAutoNum type="arabicPeriod" startAt="2"/>
            </a:pPr>
            <a:r>
              <a:rPr lang="en-US" dirty="0" smtClean="0">
                <a:solidFill>
                  <a:srgbClr val="7030A0"/>
                </a:solidFill>
                <a:latin typeface="BrowalliaUPC" pitchFamily="34" charset="-34"/>
                <a:cs typeface="BrowalliaUPC" pitchFamily="34" charset="-34"/>
              </a:rPr>
              <a:t>Peer pressure</a:t>
            </a:r>
          </a:p>
          <a:p>
            <a:pPr marL="514350" indent="-514350">
              <a:buAutoNum type="arabicPeriod" startAt="3"/>
            </a:pPr>
            <a:r>
              <a:rPr lang="en-US" dirty="0" smtClean="0">
                <a:solidFill>
                  <a:srgbClr val="00B050"/>
                </a:solidFill>
                <a:latin typeface="BrowalliaUPC" pitchFamily="34" charset="-34"/>
                <a:cs typeface="BrowalliaUPC" pitchFamily="34" charset="-34"/>
              </a:rPr>
              <a:t>Rising aspirations with career growth, fashion and trends encourage this segment to shop more than any other category and India, therefore, clearly enjoys a demographic dividend that </a:t>
            </a:r>
            <a:r>
              <a:rPr lang="en-US" dirty="0" err="1" smtClean="0">
                <a:solidFill>
                  <a:srgbClr val="00B050"/>
                </a:solidFill>
                <a:latin typeface="BrowalliaUPC" pitchFamily="34" charset="-34"/>
                <a:cs typeface="BrowalliaUPC" pitchFamily="34" charset="-34"/>
              </a:rPr>
              <a:t>favours</a:t>
            </a:r>
            <a:r>
              <a:rPr lang="en-US" dirty="0" smtClean="0">
                <a:solidFill>
                  <a:srgbClr val="00B050"/>
                </a:solidFill>
                <a:latin typeface="BrowalliaUPC" pitchFamily="34" charset="-34"/>
                <a:cs typeface="BrowalliaUPC" pitchFamily="34" charset="-34"/>
              </a:rPr>
              <a:t> the growth of </a:t>
            </a:r>
            <a:r>
              <a:rPr lang="en-US" dirty="0" err="1" smtClean="0">
                <a:solidFill>
                  <a:srgbClr val="00B050"/>
                </a:solidFill>
                <a:latin typeface="BrowalliaUPC" pitchFamily="34" charset="-34"/>
                <a:cs typeface="BrowalliaUPC" pitchFamily="34" charset="-34"/>
              </a:rPr>
              <a:t>eCommerce</a:t>
            </a:r>
            <a:r>
              <a:rPr lang="en-US" dirty="0" smtClean="0">
                <a:solidFill>
                  <a:srgbClr val="00B050"/>
                </a:solidFill>
                <a:latin typeface="BrowalliaUPC" pitchFamily="34" charset="-34"/>
                <a:cs typeface="BrowalliaUPC" pitchFamily="34" charset="-34"/>
              </a:rPr>
              <a:t>. </a:t>
            </a:r>
          </a:p>
          <a:p>
            <a:pPr marL="514350" indent="-514350">
              <a:buAutoNum type="arabicPeriod" startAt="3"/>
            </a:pPr>
            <a:r>
              <a:rPr lang="en-US" dirty="0" smtClean="0">
                <a:solidFill>
                  <a:srgbClr val="7030A0"/>
                </a:solidFill>
                <a:latin typeface="BrowalliaUPC" pitchFamily="34" charset="-34"/>
                <a:cs typeface="BrowalliaUPC" pitchFamily="34" charset="-34"/>
              </a:rPr>
              <a:t>In coming years, as internet presence increases in rural areas, rural India will yield more </a:t>
            </a:r>
            <a:r>
              <a:rPr lang="en-US" dirty="0" err="1" smtClean="0">
                <a:solidFill>
                  <a:srgbClr val="7030A0"/>
                </a:solidFill>
                <a:latin typeface="BrowalliaUPC" pitchFamily="34" charset="-34"/>
                <a:cs typeface="BrowalliaUPC" pitchFamily="34" charset="-34"/>
              </a:rPr>
              <a:t>eCommerce</a:t>
            </a:r>
            <a:r>
              <a:rPr lang="en-US" dirty="0" smtClean="0">
                <a:solidFill>
                  <a:srgbClr val="7030A0"/>
                </a:solidFill>
                <a:latin typeface="BrowalliaUPC" pitchFamily="34" charset="-34"/>
                <a:cs typeface="BrowalliaUPC" pitchFamily="34" charset="-34"/>
              </a:rPr>
              <a:t> business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Key Developments in 2014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019800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i="1" dirty="0" smtClean="0">
                <a:solidFill>
                  <a:srgbClr val="7030A0"/>
                </a:solidFill>
                <a:latin typeface="BrowalliaUPC" pitchFamily="34" charset="-34"/>
                <a:cs typeface="BrowalliaUPC" pitchFamily="34" charset="-34"/>
              </a:rPr>
              <a:t>Mobile to be the most influential aspect of </a:t>
            </a:r>
            <a:r>
              <a:rPr lang="en-US" i="1" dirty="0" err="1" smtClean="0">
                <a:solidFill>
                  <a:srgbClr val="7030A0"/>
                </a:solidFill>
                <a:latin typeface="BrowalliaUPC" pitchFamily="34" charset="-34"/>
                <a:cs typeface="BrowalliaUPC" pitchFamily="34" charset="-34"/>
              </a:rPr>
              <a:t>eCommerce</a:t>
            </a:r>
            <a:endParaRPr lang="en-US" i="1" dirty="0" smtClean="0">
              <a:solidFill>
                <a:srgbClr val="7030A0"/>
              </a:solidFill>
              <a:latin typeface="BrowalliaUPC" pitchFamily="34" charset="-34"/>
              <a:cs typeface="BrowalliaUPC" pitchFamily="34" charset="-34"/>
            </a:endParaRPr>
          </a:p>
          <a:p>
            <a:pPr>
              <a:buNone/>
            </a:pP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	With mobile apps being developed by most </a:t>
            </a:r>
            <a:r>
              <a:rPr lang="en-US" dirty="0" err="1" smtClean="0">
                <a:latin typeface="BrowalliaUPC" pitchFamily="34" charset="-34"/>
                <a:cs typeface="BrowalliaUPC" pitchFamily="34" charset="-34"/>
              </a:rPr>
              <a:t>eCommerce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 websites, </a:t>
            </a:r>
            <a:r>
              <a:rPr lang="en-US" dirty="0" err="1" smtClean="0">
                <a:latin typeface="BrowalliaUPC" pitchFamily="34" charset="-34"/>
                <a:cs typeface="BrowalliaUPC" pitchFamily="34" charset="-34"/>
              </a:rPr>
              <a:t>smartphones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 are increasingly replacing PCs for online shopping</a:t>
            </a:r>
          </a:p>
          <a:p>
            <a:pPr>
              <a:buNone/>
            </a:pP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2.</a:t>
            </a:r>
            <a:r>
              <a:rPr lang="en-US" i="1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i="1" dirty="0" smtClean="0">
                <a:solidFill>
                  <a:srgbClr val="00B050"/>
                </a:solidFill>
                <a:latin typeface="BrowalliaUPC" pitchFamily="34" charset="-34"/>
                <a:cs typeface="BrowalliaUPC" pitchFamily="34" charset="-34"/>
              </a:rPr>
              <a:t>More business coming from smaller towns</a:t>
            </a:r>
          </a:p>
          <a:p>
            <a:pPr>
              <a:buNone/>
            </a:pP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	</a:t>
            </a:r>
            <a:r>
              <a:rPr lang="en-US" dirty="0" err="1" smtClean="0">
                <a:latin typeface="BrowalliaUPC" pitchFamily="34" charset="-34"/>
                <a:cs typeface="BrowalliaUPC" pitchFamily="34" charset="-34"/>
              </a:rPr>
              <a:t>eCommerce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 is increasingly attracting customers from Tier 2 and 3 cities, where people have limited access to brands but have high aspirations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3.</a:t>
            </a:r>
            <a:r>
              <a:rPr lang="en-US" i="1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i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Enhanced shopping experience</a:t>
            </a:r>
          </a:p>
          <a:p>
            <a:pPr>
              <a:buNone/>
            </a:pP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	Wider range of products being offered and aggressive advertisements. </a:t>
            </a:r>
          </a:p>
          <a:p>
            <a:pPr>
              <a:buNone/>
            </a:pP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	The free and quick shipment and wider choice of products, along with the ease of shopping online as compared to in-store shopping, is also helping </a:t>
            </a:r>
            <a:r>
              <a:rPr lang="en-US" dirty="0" err="1" smtClean="0">
                <a:latin typeface="BrowalliaUPC" pitchFamily="34" charset="-34"/>
                <a:cs typeface="BrowalliaUPC" pitchFamily="34" charset="-34"/>
              </a:rPr>
              <a:t>eCommerce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 gather momentum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i="1" dirty="0" smtClean="0">
                <a:solidFill>
                  <a:srgbClr val="00B0F0"/>
                </a:solidFill>
                <a:latin typeface="BrowalliaUPC" pitchFamily="34" charset="-34"/>
                <a:cs typeface="BrowalliaUPC" pitchFamily="34" charset="-34"/>
              </a:rPr>
              <a:t>Exclusive partnerships with leading brands</a:t>
            </a:r>
          </a:p>
          <a:p>
            <a:pPr algn="just">
              <a:buNone/>
            </a:pP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	Over the year or so, there has been a trend of exclusive tie-ups between </a:t>
            </a:r>
            <a:r>
              <a:rPr lang="en-US" dirty="0" err="1" smtClean="0">
                <a:latin typeface="BrowalliaUPC" pitchFamily="34" charset="-34"/>
                <a:cs typeface="BrowalliaUPC" pitchFamily="34" charset="-34"/>
              </a:rPr>
              <a:t>eTailers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 and established boutiques, designers, and high-end lifestyle and fashion brands. </a:t>
            </a:r>
          </a:p>
          <a:p>
            <a:pPr algn="just">
              <a:buNone/>
            </a:pP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	For instance, in 2014, </a:t>
            </a:r>
            <a:r>
              <a:rPr lang="en-US" dirty="0" err="1" smtClean="0">
                <a:latin typeface="BrowalliaUPC" pitchFamily="34" charset="-34"/>
                <a:cs typeface="BrowalliaUPC" pitchFamily="34" charset="-34"/>
              </a:rPr>
              <a:t>Jabong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 added international fashion brands such as Dorothy Perkins, River Island, Blue saint and Miss Selfridge, along with local fashion brands through </a:t>
            </a:r>
            <a:r>
              <a:rPr lang="en-US" dirty="0" err="1" smtClean="0">
                <a:latin typeface="BrowalliaUPC" pitchFamily="34" charset="-34"/>
                <a:cs typeface="BrowalliaUPC" pitchFamily="34" charset="-34"/>
              </a:rPr>
              <a:t>Jabong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 Boutiques</a:t>
            </a:r>
          </a:p>
          <a:p>
            <a:pPr algn="just"/>
            <a:r>
              <a:rPr lang="en-US" i="1" dirty="0" smtClean="0">
                <a:solidFill>
                  <a:srgbClr val="FF0000"/>
                </a:solidFill>
                <a:latin typeface="BrowalliaUPC" pitchFamily="34" charset="-34"/>
                <a:cs typeface="BrowalliaUPC" pitchFamily="34" charset="-34"/>
              </a:rPr>
              <a:t>Expanding the product basket</a:t>
            </a:r>
          </a:p>
          <a:p>
            <a:pPr algn="just">
              <a:buNone/>
            </a:pP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	There is a recent trend of relatively newer products such as grocery, hygiene, and healthcare products being purchased online</a:t>
            </a:r>
          </a:p>
          <a:p>
            <a:pPr algn="just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00B050"/>
                </a:solidFill>
                <a:latin typeface="BrowalliaUPC" pitchFamily="34" charset="-34"/>
                <a:cs typeface="BrowalliaUPC" pitchFamily="34" charset="-34"/>
              </a:rPr>
              <a:t>Delivery experience</a:t>
            </a:r>
          </a:p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BrowalliaUPC" pitchFamily="34" charset="-34"/>
                <a:cs typeface="BrowalliaUPC" pitchFamily="34" charset="-34"/>
              </a:rPr>
              <a:t>Payments and transactions</a:t>
            </a:r>
          </a:p>
          <a:p>
            <a:pPr algn="just">
              <a:buNone/>
            </a:pPr>
            <a:endParaRPr lang="en-US" i="1" dirty="0" smtClean="0">
              <a:latin typeface="BrowalliaUPC" pitchFamily="34" charset="-34"/>
              <a:cs typeface="BrowalliaUPC" pitchFamily="34" charset="-34"/>
            </a:endParaRPr>
          </a:p>
          <a:p>
            <a:pPr>
              <a:buNone/>
            </a:pPr>
            <a:endParaRPr lang="en-US" dirty="0"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382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Online marketing in Indian Environment</vt:lpstr>
      <vt:lpstr>Industry on an upturn</vt:lpstr>
      <vt:lpstr>eTravel &amp; eTail</vt:lpstr>
      <vt:lpstr>Factors that fuel growth</vt:lpstr>
      <vt:lpstr>Key Developments in 2014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marketing in Indian Environment</dc:title>
  <dc:creator>user</dc:creator>
  <cp:lastModifiedBy>user</cp:lastModifiedBy>
  <cp:revision>8</cp:revision>
  <dcterms:created xsi:type="dcterms:W3CDTF">2006-08-16T00:00:00Z</dcterms:created>
  <dcterms:modified xsi:type="dcterms:W3CDTF">2016-02-16T01:04:39Z</dcterms:modified>
</cp:coreProperties>
</file>